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omments/modernComment_108_4C2F4BFD.xml" ContentType="application/vnd.ms-powerpoint.comments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6" r:id="rId8"/>
    <p:sldId id="262" r:id="rId9"/>
    <p:sldId id="264" r:id="rId10"/>
    <p:sldId id="265" r:id="rId11"/>
    <p:sldId id="267" r:id="rId12"/>
    <p:sldId id="263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43C56A7E-D20A-9A76-6075-2F1C1D4084A8}" name="Marcelo Sanchez" initials="MS" userId="S::marcelo@h-solutions.com.ar::991e3348-5d49-4533-b862-c4a735756159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660B408-B3CF-4A94-85FC-2B1E0A45F4A2}" styleName="Estilo oscuro 2 - Énfasis 1/Énfasis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69CF1AB2-1976-4502-BF36-3FF5EA218861}" styleName="Estilo medio 4 - Énfasis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6E25E649-3F16-4E02-A733-19D2CDBF48F0}" styleName="Estilo medio 3 - Énfasis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94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8/10/relationships/authors" Target="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omments/modernComment_108_4C2F4BFD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4729C2E9-0CF4-4F95-83D0-7FE834DA82A6}" authorId="{43C56A7E-D20A-9A76-6075-2F1C1D4084A8}" created="2023-06-06T11:18:03.982">
    <pc:sldMkLst xmlns:pc="http://schemas.microsoft.com/office/powerpoint/2013/main/command">
      <pc:docMk/>
      <pc:sldMk cId="1278168061" sldId="264"/>
    </pc:sldMkLst>
    <p188:txBody>
      <a:bodyPr/>
      <a:lstStyle/>
      <a:p>
        <a:r>
          <a:rPr lang="es-AR"/>
          <a:t>Los indices de correlación, son en base al target que es IS_SAFE</a:t>
        </a:r>
      </a:p>
    </p188:txBody>
  </p188:cm>
</p188:cmLst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6/13/2023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6/13/2023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6/13/2023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6/13/2023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6/13/2023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6/13/2023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acondo-ti/CODERHOUSE-WATER.git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3.png"/><Relationship Id="rId7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2.png"/><Relationship Id="rId9" Type="http://schemas.openxmlformats.org/officeDocument/2006/relationships/image" Target="../media/image16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3.png"/><Relationship Id="rId7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2.png"/><Relationship Id="rId9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0.jp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.jp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6.jp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6" Type="http://schemas.openxmlformats.org/officeDocument/2006/relationships/hyperlink" Target="https://rlopezcano.blogspot.com/2019/02/preguntas-tareas-deinvestigacion-e.html" TargetMode="External"/><Relationship Id="rId5" Type="http://schemas.openxmlformats.org/officeDocument/2006/relationships/image" Target="../media/image7.jp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9.jp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microsoft.com/office/2018/10/relationships/comments" Target="../comments/modernComment_108_4C2F4BFD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1.png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1463EC-A8DD-D251-412E-6EE739E6AE0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AR"/>
              <a:t>Agua limpia</a:t>
            </a:r>
            <a:endParaRPr lang="es-AR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197A0E0-55BA-4552-245E-E9D3A456501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AR" dirty="0"/>
              <a:t>El mayor problema del mañana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7E8C715-075D-2404-9A2A-A7669FDA37CD}"/>
              </a:ext>
            </a:extLst>
          </p:cNvPr>
          <p:cNvSpPr txBox="1"/>
          <p:nvPr/>
        </p:nvSpPr>
        <p:spPr>
          <a:xfrm>
            <a:off x="356997" y="5557215"/>
            <a:ext cx="68073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/>
              <a:t>Marcelo Damian Sanchez</a:t>
            </a:r>
          </a:p>
          <a:p>
            <a:r>
              <a:rPr lang="es-AR" dirty="0"/>
              <a:t>Repositorio: </a:t>
            </a:r>
            <a:r>
              <a:rPr lang="es-AR" dirty="0">
                <a:solidFill>
                  <a:schemeClr val="accent1">
                    <a:lumMod val="5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https://github.com/macondo-ti/CODERHOUSE-WATER.git</a:t>
            </a:r>
            <a:endParaRPr lang="es-AR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01246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bg1">
                <a:shade val="92000"/>
                <a:satMod val="140000"/>
                <a:lumMod val="11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>
            <a:extLst>
              <a:ext uri="{FF2B5EF4-FFF2-40B4-BE49-F238E27FC236}">
                <a16:creationId xmlns:a16="http://schemas.microsoft.com/office/drawing/2014/main" id="{9A0F0AC6-A89F-416B-9FA4-48E664065E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18D7DD0-110F-43F3-A7E4-B51873CBF1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3A9C15D4-2EE7-4D05-B87C-91D1F3B960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9935" y="0"/>
            <a:ext cx="813206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ED7B0FB-9654-4441-9545-02D458B686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059935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blurRad="50800" dist="12700" algn="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2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7B2E701-E276-712A-54D9-4C4933E93F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074" y="1588878"/>
            <a:ext cx="2844002" cy="368024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3600" dirty="0" err="1">
                <a:solidFill>
                  <a:srgbClr val="FFFFFF"/>
                </a:solidFill>
              </a:rPr>
              <a:t>AnÁlisis</a:t>
            </a:r>
            <a:r>
              <a:rPr lang="en-US" sz="3600" dirty="0">
                <a:solidFill>
                  <a:srgbClr val="FFFFFF"/>
                </a:solidFill>
              </a:rPr>
              <a:t> variables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BB94C57-FDF3-45A3-9D1F-904523D79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700" b="77917"/>
          <a:stretch/>
        </p:blipFill>
        <p:spPr>
          <a:xfrm>
            <a:off x="0" y="0"/>
            <a:ext cx="4059935" cy="151447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AEBDF1A-221A-4497-BBA9-57A70D1615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750" t="72830" b="14149"/>
          <a:stretch/>
        </p:blipFill>
        <p:spPr>
          <a:xfrm>
            <a:off x="1377059" y="5962903"/>
            <a:ext cx="2590800" cy="892925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CCD9B537-2985-7091-D4C4-78CCCFB8E0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72132" y="3879008"/>
            <a:ext cx="4059935" cy="297682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765DC14A-9EF8-7452-2CC4-B9D7345EF1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19870" y="3807619"/>
            <a:ext cx="4008598" cy="2976820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831DB764-3DE6-83B4-3BF5-EF2DABA8AB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05216" y="202038"/>
            <a:ext cx="4486785" cy="3332154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464B83C2-F857-54DE-C935-08D5EA37B8F7}"/>
              </a:ext>
            </a:extLst>
          </p:cNvPr>
          <p:cNvSpPr txBox="1"/>
          <p:nvPr/>
        </p:nvSpPr>
        <p:spPr>
          <a:xfrm>
            <a:off x="4277866" y="1514475"/>
            <a:ext cx="36240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Analizando las principales variables con histogramas, vemos que son asimétricas a derecha</a:t>
            </a:r>
          </a:p>
          <a:p>
            <a:r>
              <a:rPr lang="es-AR" dirty="0"/>
              <a:t> </a:t>
            </a:r>
          </a:p>
        </p:txBody>
      </p:sp>
      <p:pic>
        <p:nvPicPr>
          <p:cNvPr id="6" name="Gráfico 5" descr="Advertencia contorno">
            <a:extLst>
              <a:ext uri="{FF2B5EF4-FFF2-40B4-BE49-F238E27FC236}">
                <a16:creationId xmlns:a16="http://schemas.microsoft.com/office/drawing/2014/main" id="{9283A6B1-E847-1194-ACBB-A7984129F7C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277863" y="60007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8052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bg1">
                <a:shade val="92000"/>
                <a:satMod val="140000"/>
                <a:lumMod val="11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>
            <a:extLst>
              <a:ext uri="{FF2B5EF4-FFF2-40B4-BE49-F238E27FC236}">
                <a16:creationId xmlns:a16="http://schemas.microsoft.com/office/drawing/2014/main" id="{9A0F0AC6-A89F-416B-9FA4-48E664065E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18D7DD0-110F-43F3-A7E4-B51873CBF1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3A9C15D4-2EE7-4D05-B87C-91D1F3B960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9935" y="0"/>
            <a:ext cx="813206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ED7B0FB-9654-4441-9545-02D458B686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059935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blurRad="50800" dist="12700" algn="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2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7B2E701-E276-712A-54D9-4C4933E93F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074" y="1588878"/>
            <a:ext cx="2844002" cy="368024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3600" dirty="0" err="1">
                <a:solidFill>
                  <a:srgbClr val="FFFFFF"/>
                </a:solidFill>
              </a:rPr>
              <a:t>AnÁlisis</a:t>
            </a:r>
            <a:r>
              <a:rPr lang="en-US" sz="3600" dirty="0">
                <a:solidFill>
                  <a:srgbClr val="FFFFFF"/>
                </a:solidFill>
              </a:rPr>
              <a:t> variables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BB94C57-FDF3-45A3-9D1F-904523D79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700" b="77917"/>
          <a:stretch/>
        </p:blipFill>
        <p:spPr>
          <a:xfrm>
            <a:off x="0" y="0"/>
            <a:ext cx="4059935" cy="151447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AEBDF1A-221A-4497-BBA9-57A70D1615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750" t="72830" b="14149"/>
          <a:stretch/>
        </p:blipFill>
        <p:spPr>
          <a:xfrm>
            <a:off x="1377059" y="5962903"/>
            <a:ext cx="2590800" cy="892925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464B83C2-F857-54DE-C935-08D5EA37B8F7}"/>
              </a:ext>
            </a:extLst>
          </p:cNvPr>
          <p:cNvSpPr txBox="1"/>
          <p:nvPr/>
        </p:nvSpPr>
        <p:spPr>
          <a:xfrm>
            <a:off x="4201666" y="1514475"/>
            <a:ext cx="36240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Graficamos la correlación entre las variables predictoras, con mayor índice entre si</a:t>
            </a:r>
            <a:endParaRPr lang="es-AR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s-AR" dirty="0"/>
              <a:t> </a:t>
            </a:r>
          </a:p>
        </p:txBody>
      </p:sp>
      <p:pic>
        <p:nvPicPr>
          <p:cNvPr id="6" name="Gráfico 5" descr="Advertencia contorno">
            <a:extLst>
              <a:ext uri="{FF2B5EF4-FFF2-40B4-BE49-F238E27FC236}">
                <a16:creationId xmlns:a16="http://schemas.microsoft.com/office/drawing/2014/main" id="{9283A6B1-E847-1194-ACBB-A7984129F7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201663" y="600075"/>
            <a:ext cx="914400" cy="914400"/>
          </a:xfrm>
          <a:prstGeom prst="rect">
            <a:avLst/>
          </a:prstGeom>
        </p:spPr>
      </p:pic>
      <p:pic>
        <p:nvPicPr>
          <p:cNvPr id="4" name="Imagen 3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71A77560-4EF1-A43A-9A6A-BEF8CACBA8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06076" y="0"/>
            <a:ext cx="4584788" cy="3524250"/>
          </a:xfrm>
          <a:prstGeom prst="rect">
            <a:avLst/>
          </a:prstGeom>
        </p:spPr>
      </p:pic>
      <p:pic>
        <p:nvPicPr>
          <p:cNvPr id="15" name="Imagen 14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93BA3A12-0F55-CE05-F73C-179F0938ED8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01936" y="3505200"/>
            <a:ext cx="4059935" cy="3093284"/>
          </a:xfrm>
          <a:prstGeom prst="rect">
            <a:avLst/>
          </a:prstGeom>
        </p:spPr>
      </p:pic>
      <p:pic>
        <p:nvPicPr>
          <p:cNvPr id="19" name="Imagen 18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1F97EFF0-1F48-D6FA-A46A-15D372EC9AE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81863" y="3505198"/>
            <a:ext cx="4038007" cy="3076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9046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bg1">
                <a:shade val="92000"/>
                <a:satMod val="140000"/>
                <a:lumMod val="11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>
            <a:extLst>
              <a:ext uri="{FF2B5EF4-FFF2-40B4-BE49-F238E27FC236}">
                <a16:creationId xmlns:a16="http://schemas.microsoft.com/office/drawing/2014/main" id="{9A0F0AC6-A89F-416B-9FA4-48E664065E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18D7DD0-110F-43F3-A7E4-B51873CBF1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3A9C15D4-2EE7-4D05-B87C-91D1F3B960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9935" y="0"/>
            <a:ext cx="813206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ED7B0FB-9654-4441-9545-02D458B686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059935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blurRad="50800" dist="12700" algn="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2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7B2E701-E276-712A-54D9-4C4933E93F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074" y="1588878"/>
            <a:ext cx="2844002" cy="368024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3100" dirty="0" err="1">
                <a:solidFill>
                  <a:srgbClr val="FFFFFF"/>
                </a:solidFill>
              </a:rPr>
              <a:t>respuestas</a:t>
            </a:r>
            <a:endParaRPr lang="en-US" sz="3100" dirty="0">
              <a:solidFill>
                <a:srgbClr val="FFFFFF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BB94C57-FDF3-45A3-9D1F-904523D79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700" b="77917"/>
          <a:stretch/>
        </p:blipFill>
        <p:spPr>
          <a:xfrm>
            <a:off x="0" y="0"/>
            <a:ext cx="4059935" cy="151447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AEBDF1A-221A-4497-BBA9-57A70D1615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750" t="72830" b="14149"/>
          <a:stretch/>
        </p:blipFill>
        <p:spPr>
          <a:xfrm>
            <a:off x="1377059" y="5962903"/>
            <a:ext cx="2590800" cy="892925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0F8E5967-1E3E-EF63-A89A-7F526D67990A}"/>
              </a:ext>
            </a:extLst>
          </p:cNvPr>
          <p:cNvSpPr txBox="1"/>
          <p:nvPr/>
        </p:nvSpPr>
        <p:spPr>
          <a:xfrm>
            <a:off x="4159369" y="333528"/>
            <a:ext cx="7945396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s-AR" sz="1600" dirty="0"/>
              <a:t>Claramente es se puede automatizar el análisis de las muestras en base a la composición, también es de recalcar la importancia de un </a:t>
            </a:r>
            <a:r>
              <a:rPr lang="es-AR" sz="1600" dirty="0" err="1"/>
              <a:t>contral</a:t>
            </a:r>
            <a:r>
              <a:rPr lang="es-AR" sz="1600" dirty="0"/>
              <a:t> humano, tomando en cuenta que está en juego la salud de las personas.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s-AR" sz="160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AR" sz="1600" dirty="0"/>
              <a:t>Nos encontramos con un problema de Machine </a:t>
            </a:r>
            <a:r>
              <a:rPr lang="es-AR" sz="1600" dirty="0" err="1"/>
              <a:t>Learning</a:t>
            </a:r>
            <a:r>
              <a:rPr lang="es-AR" sz="1600" dirty="0"/>
              <a:t> del tipo clasificación, donde nuestro modelo nos tiene que devolver 1 si es potable, 0 si no lo es.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s-AR" sz="160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AR" sz="1600" dirty="0"/>
              <a:t>La información que nos pasó es suficiente, tenemos una buena cantidad de registros 7995, no contamos con datos nulos y contamos con nuestro target (</a:t>
            </a:r>
            <a:r>
              <a:rPr lang="es-AR" sz="1600" dirty="0" err="1"/>
              <a:t>is_safe</a:t>
            </a:r>
            <a:r>
              <a:rPr lang="es-AR" sz="1600" dirty="0"/>
              <a:t>) en formato booleano (0 y 1)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s-AR" sz="160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AR" sz="1600" dirty="0"/>
              <a:t>Al no contar con variables con una fuerte correlación, se omitiría solamente las que tienen valores </a:t>
            </a:r>
            <a:r>
              <a:rPr lang="es-AR" sz="1600" dirty="0" err="1"/>
              <a:t>outliers</a:t>
            </a:r>
            <a:r>
              <a:rPr lang="es-AR" sz="1600" dirty="0"/>
              <a:t> que son: </a:t>
            </a:r>
            <a:r>
              <a:rPr lang="es-AR" sz="1600" dirty="0" err="1"/>
              <a:t>aluminium</a:t>
            </a:r>
            <a:r>
              <a:rPr lang="es-AR" sz="1600" dirty="0"/>
              <a:t>, </a:t>
            </a:r>
            <a:r>
              <a:rPr lang="es-AR" sz="1600" dirty="0" err="1"/>
              <a:t>arsenic</a:t>
            </a:r>
            <a:r>
              <a:rPr lang="es-AR" sz="1600" dirty="0"/>
              <a:t> y </a:t>
            </a:r>
            <a:r>
              <a:rPr lang="es-AR" sz="1600" dirty="0" err="1"/>
              <a:t>nitrities</a:t>
            </a:r>
            <a:r>
              <a:rPr lang="es-AR" sz="1600" dirty="0"/>
              <a:t>. Encontramos variables con correlación entre sí, pero al graficarlas no se vuelve interesante descartar </a:t>
            </a:r>
            <a:r>
              <a:rPr lang="es-AR" sz="1600" dirty="0" err="1"/>
              <a:t>algúna</a:t>
            </a:r>
            <a:r>
              <a:rPr lang="es-AR" sz="1600" dirty="0"/>
              <a:t> a fin de simplificar el modelo. El resto no presenta problemas</a:t>
            </a:r>
          </a:p>
          <a:p>
            <a:r>
              <a:rPr lang="es-AR" sz="1600" dirty="0"/>
              <a:t> </a:t>
            </a:r>
          </a:p>
        </p:txBody>
      </p:sp>
      <p:pic>
        <p:nvPicPr>
          <p:cNvPr id="17" name="Imagen 16" descr="Un rompecabezas de madera">
            <a:extLst>
              <a:ext uri="{FF2B5EF4-FFF2-40B4-BE49-F238E27FC236}">
                <a16:creationId xmlns:a16="http://schemas.microsoft.com/office/drawing/2014/main" id="{E8BCB2C1-404F-AFA7-16F4-64E593C61D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2485" y="4370728"/>
            <a:ext cx="3230617" cy="2153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6873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">
            <a:extLst>
              <a:ext uri="{FF2B5EF4-FFF2-40B4-BE49-F238E27FC236}">
                <a16:creationId xmlns:a16="http://schemas.microsoft.com/office/drawing/2014/main" id="{22790EC5-ACA7-4536-8066-B60199F3C6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16">
            <a:extLst>
              <a:ext uri="{FF2B5EF4-FFF2-40B4-BE49-F238E27FC236}">
                <a16:creationId xmlns:a16="http://schemas.microsoft.com/office/drawing/2014/main" id="{5F86BEAF-FD24-4827-AD37-6785EBC9C2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27" name="Rectangle 18">
            <a:extLst>
              <a:ext uri="{FF2B5EF4-FFF2-40B4-BE49-F238E27FC236}">
                <a16:creationId xmlns:a16="http://schemas.microsoft.com/office/drawing/2014/main" id="{6D58954F-C5AC-4BE0-811D-8DFE18E350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0">
            <a:extLst>
              <a:ext uri="{FF2B5EF4-FFF2-40B4-BE49-F238E27FC236}">
                <a16:creationId xmlns:a16="http://schemas.microsoft.com/office/drawing/2014/main" id="{C359E835-CE77-4DCC-8EC3-1924094D3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76061" y="-2"/>
            <a:ext cx="81313" cy="6858002"/>
          </a:xfrm>
          <a:prstGeom prst="rect">
            <a:avLst/>
          </a:prstGeom>
          <a:gradFill flip="none" rotWithShape="1">
            <a:gsLst>
              <a:gs pos="84000">
                <a:srgbClr val="B5B5B5"/>
              </a:gs>
              <a:gs pos="60159">
                <a:srgbClr val="D5D5D5"/>
              </a:gs>
              <a:gs pos="50447">
                <a:srgbClr val="E6E6E6"/>
              </a:gs>
              <a:gs pos="44260">
                <a:srgbClr val="D5D5D5"/>
              </a:gs>
              <a:gs pos="15928">
                <a:srgbClr val="B5B5B5"/>
              </a:gs>
              <a:gs pos="7000">
                <a:srgbClr val="8A8A8A"/>
              </a:gs>
              <a:gs pos="0">
                <a:srgbClr val="BBBBBB"/>
              </a:gs>
              <a:gs pos="93000">
                <a:srgbClr val="8A8A8A"/>
              </a:gs>
              <a:gs pos="100000">
                <a:srgbClr val="BBBBB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2">
            <a:extLst>
              <a:ext uri="{FF2B5EF4-FFF2-40B4-BE49-F238E27FC236}">
                <a16:creationId xmlns:a16="http://schemas.microsoft.com/office/drawing/2014/main" id="{B03B59B5-123A-4DC5-87BD-6D3E22FA65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Marcador de contenido 9" descr="Vaso de agua con burbujas">
            <a:extLst>
              <a:ext uri="{FF2B5EF4-FFF2-40B4-BE49-F238E27FC236}">
                <a16:creationId xmlns:a16="http://schemas.microsoft.com/office/drawing/2014/main" id="{8280ABA3-37CF-B126-1B31-9CB6B968A9EC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 rotWithShape="1">
          <a:blip r:embed="rId4"/>
          <a:srcRect l="5909" r="5955"/>
          <a:stretch/>
        </p:blipFill>
        <p:spPr>
          <a:xfrm>
            <a:off x="8157374" y="10"/>
            <a:ext cx="4034626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A1F0DF31-C353-71E1-13C2-09FED7E286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6" y="618517"/>
            <a:ext cx="6672886" cy="159617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/>
              <a:t>Temas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196460C-5251-BA4E-1F29-3621442D2B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13774" y="2367092"/>
            <a:ext cx="6672887" cy="3424107"/>
          </a:xfrm>
        </p:spPr>
        <p:txBody>
          <a:bodyPr vert="horz" lIns="91440" tIns="45720" rIns="91440" bIns="45720" rtlCol="0">
            <a:normAutofit/>
          </a:bodyPr>
          <a:lstStyle/>
          <a:p>
            <a:pPr marL="285750" indent="-228600" algn="l">
              <a:buFont typeface="Arial" panose="020B0604020202020204" pitchFamily="34" charset="0"/>
              <a:buChar char="•"/>
            </a:pPr>
            <a:r>
              <a:rPr lang="en-US" dirty="0" err="1"/>
              <a:t>Introducción</a:t>
            </a:r>
            <a:endParaRPr lang="en-US" dirty="0"/>
          </a:p>
          <a:p>
            <a:pPr marL="285750" indent="-228600" algn="l">
              <a:buFont typeface="Arial" panose="020B0604020202020204" pitchFamily="34" charset="0"/>
              <a:buChar char="•"/>
            </a:pPr>
            <a:r>
              <a:rPr lang="en-US" dirty="0" err="1"/>
              <a:t>Problemática</a:t>
            </a:r>
            <a:endParaRPr lang="en-US" dirty="0"/>
          </a:p>
          <a:p>
            <a:pPr marL="285750" indent="-228600" algn="l">
              <a:buFont typeface="Arial" panose="020B0604020202020204" pitchFamily="34" charset="0"/>
              <a:buChar char="•"/>
            </a:pPr>
            <a:r>
              <a:rPr lang="en-US" dirty="0" err="1"/>
              <a:t>Preguntas</a:t>
            </a:r>
            <a:r>
              <a:rPr lang="en-US" dirty="0"/>
              <a:t> que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surgen</a:t>
            </a:r>
            <a:endParaRPr lang="en-US" dirty="0"/>
          </a:p>
          <a:p>
            <a:pPr marL="285750" indent="-228600" algn="l">
              <a:buFont typeface="Arial" panose="020B0604020202020204" pitchFamily="34" charset="0"/>
              <a:buChar char="•"/>
            </a:pPr>
            <a:r>
              <a:rPr lang="en-US" dirty="0"/>
              <a:t>Dataset / </a:t>
            </a:r>
            <a:r>
              <a:rPr lang="en-US" dirty="0" err="1"/>
              <a:t>analisis</a:t>
            </a:r>
            <a:endParaRPr lang="en-US" dirty="0"/>
          </a:p>
          <a:p>
            <a:pPr marL="285750" indent="-228600" algn="l">
              <a:buFont typeface="Arial" panose="020B0604020202020204" pitchFamily="34" charset="0"/>
              <a:buChar char="•"/>
            </a:pPr>
            <a:r>
              <a:rPr lang="en-US" dirty="0" err="1"/>
              <a:t>Respuestas</a:t>
            </a:r>
            <a:endParaRPr lang="en-US" dirty="0"/>
          </a:p>
          <a:p>
            <a:pPr marL="285750" indent="-228600" algn="l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14216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bg1">
                <a:shade val="92000"/>
                <a:satMod val="140000"/>
                <a:lumMod val="11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>
            <a:extLst>
              <a:ext uri="{FF2B5EF4-FFF2-40B4-BE49-F238E27FC236}">
                <a16:creationId xmlns:a16="http://schemas.microsoft.com/office/drawing/2014/main" id="{9A0F0AC6-A89F-416B-9FA4-48E664065E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18D7DD0-110F-43F3-A7E4-B51873CBF1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3A9C15D4-2EE7-4D05-B87C-91D1F3B960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9935" y="0"/>
            <a:ext cx="813206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ED7B0FB-9654-4441-9545-02D458B686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059935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blurRad="50800" dist="12700" algn="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2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7B2E701-E276-712A-54D9-4C4933E93F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074" y="1588878"/>
            <a:ext cx="2844002" cy="368024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3100">
                <a:solidFill>
                  <a:srgbClr val="FFFFFF"/>
                </a:solidFill>
              </a:rPr>
              <a:t>Introducción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BB94C57-FDF3-45A3-9D1F-904523D79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700" b="77917"/>
          <a:stretch/>
        </p:blipFill>
        <p:spPr>
          <a:xfrm>
            <a:off x="0" y="0"/>
            <a:ext cx="4059935" cy="151447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AEBDF1A-221A-4497-BBA9-57A70D1615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750" t="72830" b="14149"/>
          <a:stretch/>
        </p:blipFill>
        <p:spPr>
          <a:xfrm>
            <a:off x="1377059" y="5962903"/>
            <a:ext cx="2590800" cy="892925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AB8C7190-7479-1E17-2C87-0922BE16B745}"/>
              </a:ext>
            </a:extLst>
          </p:cNvPr>
          <p:cNvSpPr txBox="1"/>
          <p:nvPr/>
        </p:nvSpPr>
        <p:spPr>
          <a:xfrm>
            <a:off x="4634794" y="386080"/>
            <a:ext cx="678688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/>
              <a:t>Agua Limpia SA, es una empresa dedicada tanto, a encontrar nuevos recursos hídricos potables para consumo humano, como a chequear que los recursos ya utilizados sigan siendo potables.</a:t>
            </a:r>
          </a:p>
          <a:p>
            <a:endParaRPr lang="es-AR"/>
          </a:p>
          <a:p>
            <a:r>
              <a:rPr lang="es-AR"/>
              <a:t>De esta forma, la misión de la empresa se alinea de forma directa con unos de los mayores retos que tendremos en el mundo en las próximas décadas.</a:t>
            </a:r>
            <a:endParaRPr lang="es-AR" dirty="0"/>
          </a:p>
        </p:txBody>
      </p:sp>
      <p:pic>
        <p:nvPicPr>
          <p:cNvPr id="26" name="Imagen 25" descr="Imagen que contiene persona, hombre, agua, viendo&#10;&#10;Descripción generada automáticamente">
            <a:extLst>
              <a:ext uri="{FF2B5EF4-FFF2-40B4-BE49-F238E27FC236}">
                <a16:creationId xmlns:a16="http://schemas.microsoft.com/office/drawing/2014/main" id="{46BB89F2-6D50-02C8-107A-AD14B1CFF9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4794" y="2803485"/>
            <a:ext cx="6633282" cy="3672873"/>
          </a:xfrm>
          <a:prstGeom prst="rect">
            <a:avLst/>
          </a:prstGeom>
          <a:ln w="25400">
            <a:solidFill>
              <a:schemeClr val="tx1"/>
            </a:solidFill>
          </a:ln>
          <a:effectLst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6317841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bg1">
                <a:shade val="92000"/>
                <a:satMod val="140000"/>
                <a:lumMod val="11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>
            <a:extLst>
              <a:ext uri="{FF2B5EF4-FFF2-40B4-BE49-F238E27FC236}">
                <a16:creationId xmlns:a16="http://schemas.microsoft.com/office/drawing/2014/main" id="{9A0F0AC6-A89F-416B-9FA4-48E664065E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18D7DD0-110F-43F3-A7E4-B51873CBF1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3A9C15D4-2EE7-4D05-B87C-91D1F3B960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9935" y="0"/>
            <a:ext cx="813206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ED7B0FB-9654-4441-9545-02D458B686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059935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blurRad="50800" dist="12700" algn="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2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7B2E701-E276-712A-54D9-4C4933E93F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074" y="1588878"/>
            <a:ext cx="2844002" cy="368024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3100" dirty="0" err="1">
                <a:solidFill>
                  <a:srgbClr val="FFFFFF"/>
                </a:solidFill>
              </a:rPr>
              <a:t>PRoblemática</a:t>
            </a:r>
            <a:endParaRPr lang="en-US" sz="3100" dirty="0">
              <a:solidFill>
                <a:srgbClr val="FFFFFF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BB94C57-FDF3-45A3-9D1F-904523D79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700" b="77917"/>
          <a:stretch/>
        </p:blipFill>
        <p:spPr>
          <a:xfrm>
            <a:off x="0" y="0"/>
            <a:ext cx="4059935" cy="151447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AEBDF1A-221A-4497-BBA9-57A70D1615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750" t="72830" b="14149"/>
          <a:stretch/>
        </p:blipFill>
        <p:spPr>
          <a:xfrm>
            <a:off x="1377059" y="5962903"/>
            <a:ext cx="2590800" cy="892925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DC6A1F91-478C-E398-9619-A9924BD586DE}"/>
              </a:ext>
            </a:extLst>
          </p:cNvPr>
          <p:cNvSpPr txBox="1"/>
          <p:nvPr/>
        </p:nvSpPr>
        <p:spPr>
          <a:xfrm>
            <a:off x="4451290" y="416560"/>
            <a:ext cx="745622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/>
              <a:t>El objetivo de la empresa es poder automatizar una parte de la operación, el chequeo si una muestra es potable o no para consumo humano, bajo la supervisión del humano.</a:t>
            </a:r>
          </a:p>
          <a:p>
            <a:endParaRPr lang="es-AR" dirty="0"/>
          </a:p>
          <a:p>
            <a:r>
              <a:rPr lang="es-AR" dirty="0"/>
              <a:t>Con el finde de reasignar más recursos humanos altamente calificados a la búsqueda de nuevos recursos hídricos</a:t>
            </a:r>
          </a:p>
        </p:txBody>
      </p:sp>
      <p:pic>
        <p:nvPicPr>
          <p:cNvPr id="9" name="Imagen 8" descr="Un hombre sentado en una silla junto a un árbol&#10;&#10;Descripción generada automáticamente con confianza baja">
            <a:extLst>
              <a:ext uri="{FF2B5EF4-FFF2-40B4-BE49-F238E27FC236}">
                <a16:creationId xmlns:a16="http://schemas.microsoft.com/office/drawing/2014/main" id="{76BFB095-D3EC-0245-EEDD-2D59E010C4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5947" y="2320298"/>
            <a:ext cx="6452240" cy="4304853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062506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bg1">
                <a:shade val="92000"/>
                <a:satMod val="140000"/>
                <a:lumMod val="11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>
            <a:extLst>
              <a:ext uri="{FF2B5EF4-FFF2-40B4-BE49-F238E27FC236}">
                <a16:creationId xmlns:a16="http://schemas.microsoft.com/office/drawing/2014/main" id="{9A0F0AC6-A89F-416B-9FA4-48E664065E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18D7DD0-110F-43F3-A7E4-B51873CBF1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3A9C15D4-2EE7-4D05-B87C-91D1F3B960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9935" y="0"/>
            <a:ext cx="813206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ED7B0FB-9654-4441-9545-02D458B686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059935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blurRad="50800" dist="12700" algn="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2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7B2E701-E276-712A-54D9-4C4933E93F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074" y="1588878"/>
            <a:ext cx="2844002" cy="368024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3100" dirty="0" err="1">
                <a:solidFill>
                  <a:srgbClr val="FFFFFF"/>
                </a:solidFill>
              </a:rPr>
              <a:t>Preguntas</a:t>
            </a:r>
            <a:r>
              <a:rPr lang="en-US" sz="3100" dirty="0">
                <a:solidFill>
                  <a:srgbClr val="FFFFFF"/>
                </a:solidFill>
              </a:rPr>
              <a:t> que </a:t>
            </a:r>
            <a:r>
              <a:rPr lang="en-US" sz="3100" dirty="0" err="1">
                <a:solidFill>
                  <a:srgbClr val="FFFFFF"/>
                </a:solidFill>
              </a:rPr>
              <a:t>nos</a:t>
            </a:r>
            <a:r>
              <a:rPr lang="en-US" sz="3100" dirty="0">
                <a:solidFill>
                  <a:srgbClr val="FFFFFF"/>
                </a:solidFill>
              </a:rPr>
              <a:t> </a:t>
            </a:r>
            <a:r>
              <a:rPr lang="en-US" sz="3100" dirty="0" err="1">
                <a:solidFill>
                  <a:srgbClr val="FFFFFF"/>
                </a:solidFill>
              </a:rPr>
              <a:t>surgen</a:t>
            </a:r>
            <a:endParaRPr lang="en-US" sz="3100" dirty="0">
              <a:solidFill>
                <a:srgbClr val="FFFFFF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BB94C57-FDF3-45A3-9D1F-904523D79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700" b="77917"/>
          <a:stretch/>
        </p:blipFill>
        <p:spPr>
          <a:xfrm>
            <a:off x="0" y="0"/>
            <a:ext cx="4059935" cy="151447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AEBDF1A-221A-4497-BBA9-57A70D1615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750" t="72830" b="14149"/>
          <a:stretch/>
        </p:blipFill>
        <p:spPr>
          <a:xfrm>
            <a:off x="1377059" y="5962903"/>
            <a:ext cx="2590800" cy="892925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58D88914-E97B-71D0-670F-D15E9431EE20}"/>
              </a:ext>
            </a:extLst>
          </p:cNvPr>
          <p:cNvSpPr txBox="1"/>
          <p:nvPr/>
        </p:nvSpPr>
        <p:spPr>
          <a:xfrm>
            <a:off x="4325847" y="667408"/>
            <a:ext cx="786615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s-AR" dirty="0"/>
              <a:t>¿Es viable el proyecto, de automatizar el análisis de las muestras?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s-AR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AR" dirty="0"/>
              <a:t>Entendiendo que sería un problema de Machine </a:t>
            </a:r>
            <a:r>
              <a:rPr lang="es-AR" dirty="0" err="1"/>
              <a:t>Learning</a:t>
            </a:r>
            <a:r>
              <a:rPr lang="es-AR" dirty="0"/>
              <a:t>, ¿qué tipo de problema es?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s-AR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AR" dirty="0"/>
              <a:t>¿Nos sirve el </a:t>
            </a:r>
            <a:r>
              <a:rPr lang="es-AR" dirty="0" err="1"/>
              <a:t>dataset</a:t>
            </a:r>
            <a:r>
              <a:rPr lang="es-AR" dirty="0"/>
              <a:t> que nos entregó la empresa?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s-AR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AR" dirty="0"/>
              <a:t>¿Qué variable del </a:t>
            </a:r>
            <a:r>
              <a:rPr lang="es-AR" dirty="0" err="1"/>
              <a:t>dataset</a:t>
            </a:r>
            <a:r>
              <a:rPr lang="es-AR" dirty="0"/>
              <a:t> nos podrían ayudar para llegar al objetivo?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s-AR" dirty="0"/>
          </a:p>
        </p:txBody>
      </p:sp>
      <p:pic>
        <p:nvPicPr>
          <p:cNvPr id="7" name="Imagen 6" descr="Imagen que contiene dibujo">
            <a:extLst>
              <a:ext uri="{FF2B5EF4-FFF2-40B4-BE49-F238E27FC236}">
                <a16:creationId xmlns:a16="http://schemas.microsoft.com/office/drawing/2014/main" id="{3B103A19-1B99-3447-4585-FF36D8255A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5267401" y="3274432"/>
            <a:ext cx="5520786" cy="3284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3420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bg1">
                <a:shade val="92000"/>
                <a:satMod val="140000"/>
                <a:lumMod val="11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>
            <a:extLst>
              <a:ext uri="{FF2B5EF4-FFF2-40B4-BE49-F238E27FC236}">
                <a16:creationId xmlns:a16="http://schemas.microsoft.com/office/drawing/2014/main" id="{9A0F0AC6-A89F-416B-9FA4-48E664065E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18D7DD0-110F-43F3-A7E4-B51873CBF1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3A9C15D4-2EE7-4D05-B87C-91D1F3B960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9935" y="0"/>
            <a:ext cx="813206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ED7B0FB-9654-4441-9545-02D458B686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059935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blurRad="50800" dist="12700" algn="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2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7B2E701-E276-712A-54D9-4C4933E93F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440" y="1588878"/>
            <a:ext cx="3139636" cy="368024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3100" dirty="0">
                <a:solidFill>
                  <a:srgbClr val="FFFFFF"/>
                </a:solidFill>
              </a:rPr>
              <a:t>Dataset / </a:t>
            </a:r>
            <a:r>
              <a:rPr lang="en-US" sz="3100" dirty="0" err="1">
                <a:solidFill>
                  <a:srgbClr val="FFFFFF"/>
                </a:solidFill>
              </a:rPr>
              <a:t>Descripcion</a:t>
            </a:r>
            <a:endParaRPr lang="en-US" sz="3100" dirty="0">
              <a:solidFill>
                <a:srgbClr val="FFFFFF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BB94C57-FDF3-45A3-9D1F-904523D79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700" b="77917"/>
          <a:stretch/>
        </p:blipFill>
        <p:spPr>
          <a:xfrm>
            <a:off x="0" y="0"/>
            <a:ext cx="4059935" cy="151447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AEBDF1A-221A-4497-BBA9-57A70D1615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750" t="72830" b="14149"/>
          <a:stretch/>
        </p:blipFill>
        <p:spPr>
          <a:xfrm>
            <a:off x="1377059" y="5962903"/>
            <a:ext cx="2590800" cy="892925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865B932C-8601-5A86-3D34-F20413625CE1}"/>
              </a:ext>
            </a:extLst>
          </p:cNvPr>
          <p:cNvSpPr txBox="1"/>
          <p:nvPr/>
        </p:nvSpPr>
        <p:spPr>
          <a:xfrm>
            <a:off x="4226560" y="148053"/>
            <a:ext cx="785368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/>
              <a:t>El cliente nos entrega un historial de muestras que realizo en los últimos años, el mismo está en formato .</a:t>
            </a:r>
            <a:r>
              <a:rPr lang="es-AR" dirty="0" err="1"/>
              <a:t>csv</a:t>
            </a:r>
            <a:endParaRPr lang="es-AR" dirty="0"/>
          </a:p>
          <a:p>
            <a:endParaRPr lang="es-AR" dirty="0"/>
          </a:p>
          <a:p>
            <a:r>
              <a:rPr lang="es-AR" dirty="0"/>
              <a:t>En el mismo contamos con la composición del aguar y el resultado si es potable o no</a:t>
            </a:r>
          </a:p>
          <a:p>
            <a:endParaRPr lang="es-AR" dirty="0"/>
          </a:p>
        </p:txBody>
      </p:sp>
      <p:pic>
        <p:nvPicPr>
          <p:cNvPr id="9" name="Imagen 8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1C91BF13-8A00-4A8B-293B-9FCD1F4080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15981" y="1526259"/>
            <a:ext cx="6607778" cy="5183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1994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bg1">
                <a:shade val="92000"/>
                <a:satMod val="140000"/>
                <a:lumMod val="11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>
            <a:extLst>
              <a:ext uri="{FF2B5EF4-FFF2-40B4-BE49-F238E27FC236}">
                <a16:creationId xmlns:a16="http://schemas.microsoft.com/office/drawing/2014/main" id="{9A0F0AC6-A89F-416B-9FA4-48E664065E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18D7DD0-110F-43F3-A7E4-B51873CBF1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3A9C15D4-2EE7-4D05-B87C-91D1F3B960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9935" y="0"/>
            <a:ext cx="813206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ED7B0FB-9654-4441-9545-02D458B686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059935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blurRad="50800" dist="12700" algn="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2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7B2E701-E276-712A-54D9-4C4933E93F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440" y="1588878"/>
            <a:ext cx="3139636" cy="368024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3100" dirty="0">
                <a:solidFill>
                  <a:srgbClr val="FFFFFF"/>
                </a:solidFill>
              </a:rPr>
              <a:t>Dataset / </a:t>
            </a:r>
            <a:r>
              <a:rPr lang="en-US" sz="3100" dirty="0" err="1">
                <a:solidFill>
                  <a:srgbClr val="FFFFFF"/>
                </a:solidFill>
              </a:rPr>
              <a:t>Descripcion</a:t>
            </a:r>
            <a:endParaRPr lang="en-US" sz="3100" dirty="0">
              <a:solidFill>
                <a:srgbClr val="FFFFFF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BB94C57-FDF3-45A3-9D1F-904523D79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700" b="77917"/>
          <a:stretch/>
        </p:blipFill>
        <p:spPr>
          <a:xfrm>
            <a:off x="0" y="0"/>
            <a:ext cx="4059935" cy="151447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AEBDF1A-221A-4497-BBA9-57A70D1615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750" t="72830" b="14149"/>
          <a:stretch/>
        </p:blipFill>
        <p:spPr>
          <a:xfrm>
            <a:off x="1377059" y="5962903"/>
            <a:ext cx="2590800" cy="892925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865B932C-8601-5A86-3D34-F20413625CE1}"/>
              </a:ext>
            </a:extLst>
          </p:cNvPr>
          <p:cNvSpPr txBox="1"/>
          <p:nvPr/>
        </p:nvSpPr>
        <p:spPr>
          <a:xfrm>
            <a:off x="4289554" y="5075430"/>
            <a:ext cx="76850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AR" dirty="0"/>
          </a:p>
          <a:p>
            <a:r>
              <a:rPr lang="es-AR" dirty="0"/>
              <a:t>Tenemos </a:t>
            </a:r>
            <a:r>
              <a:rPr lang="es-AR" b="1" dirty="0"/>
              <a:t>21 columnas</a:t>
            </a:r>
            <a:r>
              <a:rPr lang="es-AR" dirty="0"/>
              <a:t>, todas con valores numéricos del tipo flotante, salvo </a:t>
            </a:r>
            <a:r>
              <a:rPr lang="es-AR" b="1" dirty="0" err="1"/>
              <a:t>is_safe</a:t>
            </a:r>
            <a:r>
              <a:rPr lang="es-AR" dirty="0"/>
              <a:t> columna que vamos a usar como </a:t>
            </a:r>
            <a:r>
              <a:rPr lang="es-AR" b="1" dirty="0"/>
              <a:t>target</a:t>
            </a:r>
            <a:r>
              <a:rPr lang="es-AR" dirty="0"/>
              <a:t>, donde 1 significa que la muestra es potable y 0 que no. </a:t>
            </a:r>
            <a:r>
              <a:rPr lang="es-AR" b="1" dirty="0"/>
              <a:t>Contamos con 7995 muestras, no tenemos valores NULL</a:t>
            </a:r>
          </a:p>
        </p:txBody>
      </p:sp>
      <p:pic>
        <p:nvPicPr>
          <p:cNvPr id="11" name="Imagen 10" descr="Dardo en el centro de una diana">
            <a:extLst>
              <a:ext uri="{FF2B5EF4-FFF2-40B4-BE49-F238E27FC236}">
                <a16:creationId xmlns:a16="http://schemas.microsoft.com/office/drawing/2014/main" id="{84C30BBC-B7BC-EE46-4C8A-F99732D298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20664" y="1612828"/>
            <a:ext cx="4321598" cy="2880362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29374470-8DE5-84F1-C1CB-07943C65E71E}"/>
              </a:ext>
            </a:extLst>
          </p:cNvPr>
          <p:cNvSpPr txBox="1">
            <a:spLocks/>
          </p:cNvSpPr>
          <p:nvPr/>
        </p:nvSpPr>
        <p:spPr>
          <a:xfrm>
            <a:off x="4059932" y="1483348"/>
            <a:ext cx="3830316" cy="3139321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s-AR" dirty="0" err="1"/>
              <a:t>Aluminium</a:t>
            </a:r>
            <a:endParaRPr lang="es-AR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s-AR" dirty="0" err="1"/>
              <a:t>Ammonia</a:t>
            </a:r>
            <a:endParaRPr lang="es-AR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s-AR" dirty="0" err="1"/>
              <a:t>Arsenic</a:t>
            </a:r>
            <a:endParaRPr lang="es-AR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s-AR" dirty="0" err="1"/>
              <a:t>Barium</a:t>
            </a:r>
            <a:endParaRPr lang="es-AR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s-AR" dirty="0" err="1"/>
              <a:t>Cadmium</a:t>
            </a:r>
            <a:endParaRPr lang="es-AR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s-AR" dirty="0" err="1"/>
              <a:t>Chloramine</a:t>
            </a:r>
            <a:endParaRPr lang="es-AR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s-AR" dirty="0" err="1"/>
              <a:t>Chromium</a:t>
            </a:r>
            <a:endParaRPr lang="es-AR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s-AR" dirty="0" err="1"/>
              <a:t>Copper</a:t>
            </a:r>
            <a:endParaRPr lang="es-AR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s-AR" dirty="0" err="1"/>
              <a:t>Flouride</a:t>
            </a:r>
            <a:endParaRPr lang="es-AR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s-AR" dirty="0"/>
              <a:t>Bacteria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s-AR" dirty="0" err="1"/>
              <a:t>Viruses</a:t>
            </a:r>
            <a:endParaRPr lang="es-AR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s-AR" dirty="0"/>
              <a:t>Lead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s-AR" dirty="0" err="1"/>
              <a:t>Nitates</a:t>
            </a:r>
            <a:endParaRPr lang="es-AR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s-AR" dirty="0" err="1"/>
              <a:t>Nitrites</a:t>
            </a:r>
            <a:endParaRPr lang="es-AR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s-AR" dirty="0"/>
              <a:t>Mercury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s-AR" dirty="0" err="1"/>
              <a:t>Perchlorate</a:t>
            </a:r>
            <a:endParaRPr lang="es-AR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s-AR" dirty="0" err="1"/>
              <a:t>Radium</a:t>
            </a:r>
            <a:endParaRPr lang="es-AR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s-AR" dirty="0" err="1"/>
              <a:t>Selenium</a:t>
            </a:r>
            <a:endParaRPr lang="es-AR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s-AR" dirty="0"/>
              <a:t>Silver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s-AR" dirty="0" err="1"/>
              <a:t>Uranium</a:t>
            </a:r>
            <a:endParaRPr lang="es-AR" dirty="0"/>
          </a:p>
          <a:p>
            <a:endParaRPr lang="es-AR" dirty="0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A81F2095-C7A3-EAA0-3050-445CA522AA51}"/>
              </a:ext>
            </a:extLst>
          </p:cNvPr>
          <p:cNvSpPr txBox="1"/>
          <p:nvPr/>
        </p:nvSpPr>
        <p:spPr>
          <a:xfrm>
            <a:off x="5956255" y="352212"/>
            <a:ext cx="43272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3600" b="1" dirty="0">
                <a:solidFill>
                  <a:schemeClr val="accent1">
                    <a:lumMod val="75000"/>
                  </a:schemeClr>
                </a:solidFill>
              </a:rPr>
              <a:t>Variables Predictoras</a:t>
            </a:r>
          </a:p>
        </p:txBody>
      </p:sp>
    </p:spTree>
    <p:extLst>
      <p:ext uri="{BB962C8B-B14F-4D97-AF65-F5344CB8AC3E}">
        <p14:creationId xmlns:p14="http://schemas.microsoft.com/office/powerpoint/2010/main" val="32615081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bg1">
                <a:shade val="92000"/>
                <a:satMod val="140000"/>
                <a:lumMod val="11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>
            <a:extLst>
              <a:ext uri="{FF2B5EF4-FFF2-40B4-BE49-F238E27FC236}">
                <a16:creationId xmlns:a16="http://schemas.microsoft.com/office/drawing/2014/main" id="{9A0F0AC6-A89F-416B-9FA4-48E664065E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18D7DD0-110F-43F3-A7E4-B51873CBF1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3A9C15D4-2EE7-4D05-B87C-91D1F3B960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9935" y="0"/>
            <a:ext cx="813206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ED7B0FB-9654-4441-9545-02D458B686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059935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blurRad="50800" dist="12700" algn="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2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7B2E701-E276-712A-54D9-4C4933E93F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074" y="1588878"/>
            <a:ext cx="2844002" cy="368024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3600" dirty="0" err="1">
                <a:solidFill>
                  <a:srgbClr val="FFFFFF"/>
                </a:solidFill>
              </a:rPr>
              <a:t>AnÁlisis</a:t>
            </a:r>
            <a:r>
              <a:rPr lang="en-US" sz="3600" dirty="0">
                <a:solidFill>
                  <a:srgbClr val="FFFFFF"/>
                </a:solidFill>
              </a:rPr>
              <a:t> variables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BB94C57-FDF3-45A3-9D1F-904523D79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700" b="77917"/>
          <a:stretch/>
        </p:blipFill>
        <p:spPr>
          <a:xfrm>
            <a:off x="0" y="0"/>
            <a:ext cx="4059935" cy="151447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AEBDF1A-221A-4497-BBA9-57A70D1615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750" t="72830" b="14149"/>
          <a:stretch/>
        </p:blipFill>
        <p:spPr>
          <a:xfrm>
            <a:off x="1377059" y="5962903"/>
            <a:ext cx="2590800" cy="892925"/>
          </a:xfrm>
          <a:prstGeom prst="rect">
            <a:avLst/>
          </a:prstGeom>
        </p:spPr>
      </p:pic>
      <p:sp>
        <p:nvSpPr>
          <p:cNvPr id="20" name="CuadroTexto 19">
            <a:extLst>
              <a:ext uri="{FF2B5EF4-FFF2-40B4-BE49-F238E27FC236}">
                <a16:creationId xmlns:a16="http://schemas.microsoft.com/office/drawing/2014/main" id="{AC30F7A3-AD18-71FA-47A8-8D2BBD388092}"/>
              </a:ext>
            </a:extLst>
          </p:cNvPr>
          <p:cNvSpPr txBox="1"/>
          <p:nvPr/>
        </p:nvSpPr>
        <p:spPr>
          <a:xfrm>
            <a:off x="6141374" y="146234"/>
            <a:ext cx="44285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3600" b="1" dirty="0">
                <a:solidFill>
                  <a:schemeClr val="accent1">
                    <a:lumMod val="75000"/>
                  </a:schemeClr>
                </a:solidFill>
              </a:rPr>
              <a:t>Variables con </a:t>
            </a:r>
            <a:r>
              <a:rPr lang="es-AR" sz="3600" b="1" dirty="0" err="1">
                <a:solidFill>
                  <a:schemeClr val="accent1">
                    <a:lumMod val="75000"/>
                  </a:schemeClr>
                </a:solidFill>
              </a:rPr>
              <a:t>Outliers</a:t>
            </a:r>
            <a:endParaRPr lang="es-AR" sz="36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22" name="Imagen 21" descr="Gráfico, Gráfico de cajas y bigotes&#10;&#10;Descripción generada automáticamente">
            <a:extLst>
              <a:ext uri="{FF2B5EF4-FFF2-40B4-BE49-F238E27FC236}">
                <a16:creationId xmlns:a16="http://schemas.microsoft.com/office/drawing/2014/main" id="{3F424EB8-AB3E-EB4D-3FF2-22E1834EFB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4644" y="938799"/>
            <a:ext cx="6502047" cy="5917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4453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bg1">
                <a:shade val="92000"/>
                <a:satMod val="140000"/>
                <a:lumMod val="11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9A0F0AC6-A89F-416B-9FA4-48E664065E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18D7DD0-110F-43F3-A7E4-B51873CBF1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3A9C15D4-2EE7-4D05-B87C-91D1F3B960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9935" y="0"/>
            <a:ext cx="813206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ED7B0FB-9654-4441-9545-02D458B686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059935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blurRad="50800" dist="12700" algn="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2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7B2E701-E276-712A-54D9-4C4933E93F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9593" y="1588877"/>
            <a:ext cx="3388487" cy="368024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3600" dirty="0" err="1">
                <a:solidFill>
                  <a:srgbClr val="FFFFFF"/>
                </a:solidFill>
              </a:rPr>
              <a:t>AnÁlisis</a:t>
            </a:r>
            <a:r>
              <a:rPr lang="en-US" sz="3600" dirty="0">
                <a:solidFill>
                  <a:srgbClr val="FFFFFF"/>
                </a:solidFill>
              </a:rPr>
              <a:t> variables/ </a:t>
            </a:r>
            <a:r>
              <a:rPr lang="en-US" sz="3600" dirty="0" err="1">
                <a:solidFill>
                  <a:srgbClr val="FFFFFF"/>
                </a:solidFill>
              </a:rPr>
              <a:t>correlacion</a:t>
            </a:r>
            <a:endParaRPr lang="en-US" sz="3600" dirty="0">
              <a:solidFill>
                <a:srgbClr val="FFFFFF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BB94C57-FDF3-45A3-9D1F-904523D79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700" b="77917"/>
          <a:stretch/>
        </p:blipFill>
        <p:spPr>
          <a:xfrm>
            <a:off x="0" y="0"/>
            <a:ext cx="4059935" cy="151447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AEBDF1A-221A-4497-BBA9-57A70D1615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750" t="72830" b="14149"/>
          <a:stretch/>
        </p:blipFill>
        <p:spPr>
          <a:xfrm>
            <a:off x="1377059" y="5962903"/>
            <a:ext cx="2590800" cy="892925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752D58DA-808E-0020-AEA4-806F84128128}"/>
              </a:ext>
            </a:extLst>
          </p:cNvPr>
          <p:cNvSpPr txBox="1"/>
          <p:nvPr/>
        </p:nvSpPr>
        <p:spPr>
          <a:xfrm>
            <a:off x="5792067" y="110906"/>
            <a:ext cx="49659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3600" b="1" dirty="0">
                <a:solidFill>
                  <a:schemeClr val="accent1">
                    <a:lumMod val="75000"/>
                  </a:schemeClr>
                </a:solidFill>
              </a:rPr>
              <a:t>Correlación con el Target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8FCFEE5F-C0DB-24EE-9639-AFD7943177C5}"/>
              </a:ext>
            </a:extLst>
          </p:cNvPr>
          <p:cNvSpPr txBox="1"/>
          <p:nvPr/>
        </p:nvSpPr>
        <p:spPr>
          <a:xfrm>
            <a:off x="7651471" y="937642"/>
            <a:ext cx="44508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b="1" dirty="0">
                <a:solidFill>
                  <a:schemeClr val="accent1">
                    <a:lumMod val="75000"/>
                  </a:schemeClr>
                </a:solidFill>
              </a:rPr>
              <a:t>Cuadro de correlación de todas las variables</a:t>
            </a:r>
          </a:p>
        </p:txBody>
      </p:sp>
      <p:pic>
        <p:nvPicPr>
          <p:cNvPr id="28" name="Imagen 27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4AEA3609-8FF6-DC3F-54B1-796727642C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88550" y="1613955"/>
            <a:ext cx="5526252" cy="5262574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410A56C2-866C-D698-48EA-C2DD317C8B74}"/>
              </a:ext>
            </a:extLst>
          </p:cNvPr>
          <p:cNvSpPr txBox="1"/>
          <p:nvPr/>
        </p:nvSpPr>
        <p:spPr>
          <a:xfrm>
            <a:off x="7709332" y="1288816"/>
            <a:ext cx="4424807" cy="2585323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285750" indent="-285750">
              <a:buClr>
                <a:srgbClr val="0070C0"/>
              </a:buClr>
              <a:buFont typeface="Wingdings" panose="05000000000000000000" pitchFamily="2" charset="2"/>
              <a:buChar char="v"/>
            </a:pPr>
            <a:r>
              <a:rPr lang="es-AR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chloramine</a:t>
            </a:r>
            <a:r>
              <a:rPr lang="es-AR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0.1867</a:t>
            </a:r>
          </a:p>
          <a:p>
            <a:pPr marL="285750" indent="-285750">
              <a:buClr>
                <a:srgbClr val="0070C0"/>
              </a:buClr>
              <a:buFont typeface="Wingdings" panose="05000000000000000000" pitchFamily="2" charset="2"/>
              <a:buChar char="v"/>
            </a:pPr>
            <a:r>
              <a:rPr lang="es-AR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chromium</a:t>
            </a:r>
            <a:r>
              <a:rPr lang="es-AR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0.1823</a:t>
            </a:r>
          </a:p>
          <a:p>
            <a:pPr marL="285750" indent="-285750">
              <a:buClr>
                <a:srgbClr val="0070C0"/>
              </a:buClr>
              <a:buFont typeface="Wingdings" panose="05000000000000000000" pitchFamily="2" charset="2"/>
              <a:buChar char="v"/>
            </a:pPr>
            <a:r>
              <a:rPr lang="es-A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silver</a:t>
            </a:r>
            <a:r>
              <a:rPr lang="es-A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0.1028</a:t>
            </a:r>
            <a:endParaRPr lang="es-AR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Clr>
                <a:srgbClr val="0070C0"/>
              </a:buClr>
              <a:buFont typeface="Wingdings" panose="05000000000000000000" pitchFamily="2" charset="2"/>
              <a:buChar char="v"/>
            </a:pPr>
            <a:r>
              <a:rPr lang="es-A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barium</a:t>
            </a:r>
            <a:r>
              <a:rPr lang="es-A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0.0908 </a:t>
            </a:r>
            <a:endParaRPr lang="es-AR" sz="18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Clr>
                <a:srgbClr val="0070C0"/>
              </a:buClr>
              <a:buFont typeface="Wingdings" panose="05000000000000000000" pitchFamily="2" charset="2"/>
              <a:buChar char="v"/>
            </a:pPr>
            <a:r>
              <a:rPr lang="es-A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perchlorate</a:t>
            </a:r>
            <a:r>
              <a:rPr lang="es-A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0.0757 </a:t>
            </a:r>
            <a:endParaRPr lang="es-AR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Clr>
                <a:srgbClr val="0070C0"/>
              </a:buClr>
              <a:buFont typeface="Wingdings" panose="05000000000000000000" pitchFamily="2" charset="2"/>
              <a:buChar char="v"/>
            </a:pPr>
            <a:r>
              <a:rPr lang="es-A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radium</a:t>
            </a:r>
            <a:r>
              <a:rPr lang="es-A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0.0647</a:t>
            </a:r>
            <a:endParaRPr lang="es-AR" sz="18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Clr>
                <a:srgbClr val="0070C0"/>
              </a:buClr>
              <a:buFont typeface="Wingdings" panose="05000000000000000000" pitchFamily="2" charset="2"/>
              <a:buChar char="v"/>
            </a:pPr>
            <a:r>
              <a:rPr lang="es-A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nitrites</a:t>
            </a:r>
            <a:r>
              <a:rPr lang="es-A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0.0469</a:t>
            </a:r>
          </a:p>
          <a:p>
            <a:pPr marL="285750" indent="-285750">
              <a:buClr>
                <a:srgbClr val="0070C0"/>
              </a:buClr>
              <a:buFont typeface="Wingdings" panose="05000000000000000000" pitchFamily="2" charset="2"/>
              <a:buChar char="v"/>
            </a:pPr>
            <a:r>
              <a:rPr lang="es-A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copper</a:t>
            </a:r>
            <a:r>
              <a:rPr lang="es-A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0.0294</a:t>
            </a:r>
          </a:p>
          <a:p>
            <a:pPr marL="285750" indent="-285750">
              <a:buClr>
                <a:srgbClr val="0070C0"/>
              </a:buClr>
              <a:buFont typeface="Wingdings" panose="05000000000000000000" pitchFamily="2" charset="2"/>
              <a:buChar char="v"/>
            </a:pPr>
            <a:r>
              <a:rPr lang="es-A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lead -0.0099</a:t>
            </a:r>
            <a:endParaRPr lang="es-AR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Clr>
                <a:srgbClr val="0070C0"/>
              </a:buClr>
              <a:buFont typeface="Wingdings" panose="05000000000000000000" pitchFamily="2" charset="2"/>
              <a:buChar char="v"/>
            </a:pPr>
            <a:r>
              <a:rPr lang="es-A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bacteria -0.0220</a:t>
            </a:r>
          </a:p>
          <a:p>
            <a:pPr marL="285750" indent="-285750">
              <a:buClr>
                <a:srgbClr val="0070C0"/>
              </a:buClr>
              <a:buFont typeface="Wingdings" panose="05000000000000000000" pitchFamily="2" charset="2"/>
              <a:buChar char="v"/>
            </a:pPr>
            <a:r>
              <a:rPr lang="es-A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ammonia</a:t>
            </a:r>
            <a:r>
              <a:rPr lang="es-A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-0.0229</a:t>
            </a:r>
            <a:endParaRPr lang="es-AR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Clr>
                <a:srgbClr val="0070C0"/>
              </a:buClr>
              <a:buFont typeface="Wingdings" panose="05000000000000000000" pitchFamily="2" charset="2"/>
              <a:buChar char="v"/>
            </a:pPr>
            <a:r>
              <a:rPr lang="es-A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selenium</a:t>
            </a:r>
            <a:r>
              <a:rPr lang="es-A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-0.0309</a:t>
            </a:r>
          </a:p>
          <a:p>
            <a:pPr marL="285750" indent="-285750">
              <a:buClr>
                <a:srgbClr val="0070C0"/>
              </a:buClr>
              <a:buFont typeface="Wingdings" panose="05000000000000000000" pitchFamily="2" charset="2"/>
              <a:buChar char="v"/>
            </a:pPr>
            <a:r>
              <a:rPr lang="es-A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mercury</a:t>
            </a:r>
            <a:r>
              <a:rPr lang="es-A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-0.0368</a:t>
            </a:r>
            <a:endParaRPr lang="es-AR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Clr>
                <a:srgbClr val="0070C0"/>
              </a:buClr>
              <a:buFont typeface="Wingdings" panose="05000000000000000000" pitchFamily="2" charset="2"/>
              <a:buChar char="v"/>
            </a:pPr>
            <a:r>
              <a:rPr lang="es-A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nitrates</a:t>
            </a:r>
            <a:r>
              <a:rPr lang="es-A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-0.0721</a:t>
            </a:r>
          </a:p>
          <a:p>
            <a:pPr marL="285750" indent="-285750">
              <a:buClr>
                <a:srgbClr val="0070C0"/>
              </a:buClr>
              <a:buFont typeface="Wingdings" panose="05000000000000000000" pitchFamily="2" charset="2"/>
              <a:buChar char="v"/>
            </a:pPr>
            <a:r>
              <a:rPr lang="es-A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uranium</a:t>
            </a:r>
            <a:r>
              <a:rPr lang="es-A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-0.0756</a:t>
            </a:r>
            <a:endParaRPr lang="es-AR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Clr>
                <a:srgbClr val="0070C0"/>
              </a:buClr>
              <a:buFont typeface="Wingdings" panose="05000000000000000000" pitchFamily="2" charset="2"/>
              <a:buChar char="v"/>
            </a:pPr>
            <a:r>
              <a:rPr lang="es-AR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viruses</a:t>
            </a:r>
            <a:r>
              <a:rPr lang="es-A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-0.0970</a:t>
            </a:r>
          </a:p>
          <a:p>
            <a:pPr marL="285750" indent="-285750">
              <a:buClr>
                <a:srgbClr val="0070C0"/>
              </a:buClr>
              <a:buFont typeface="Wingdings" panose="05000000000000000000" pitchFamily="2" charset="2"/>
              <a:buChar char="v"/>
            </a:pPr>
            <a:r>
              <a:rPr lang="es-AR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arsenic</a:t>
            </a:r>
            <a:r>
              <a:rPr lang="es-AR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-0.1233</a:t>
            </a:r>
            <a:endParaRPr lang="es-AR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Clr>
                <a:srgbClr val="0070C0"/>
              </a:buClr>
              <a:buFont typeface="Wingdings" panose="05000000000000000000" pitchFamily="2" charset="2"/>
              <a:buChar char="v"/>
            </a:pPr>
            <a:r>
              <a:rPr lang="es-AR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cadmium</a:t>
            </a:r>
            <a:r>
              <a:rPr lang="es-AR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-0.2560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1278168061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theme/theme1.xml><?xml version="1.0" encoding="utf-8"?>
<a:theme xmlns:a="http://schemas.openxmlformats.org/drawingml/2006/main" name="Gota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TM04033925[[fn=Gota]]</Template>
  <TotalTime>2301</TotalTime>
  <Words>583</Words>
  <Application>Microsoft Office PowerPoint</Application>
  <PresentationFormat>Panorámica</PresentationFormat>
  <Paragraphs>92</Paragraphs>
  <Slides>12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12</vt:i4>
      </vt:variant>
    </vt:vector>
  </HeadingPairs>
  <TitlesOfParts>
    <vt:vector size="18" baseType="lpstr">
      <vt:lpstr>Arial</vt:lpstr>
      <vt:lpstr>Calibri</vt:lpstr>
      <vt:lpstr>Courier New</vt:lpstr>
      <vt:lpstr>Tw Cen MT</vt:lpstr>
      <vt:lpstr>Wingdings</vt:lpstr>
      <vt:lpstr>Gota</vt:lpstr>
      <vt:lpstr>Agua limpia</vt:lpstr>
      <vt:lpstr>Temas</vt:lpstr>
      <vt:lpstr>Introducción</vt:lpstr>
      <vt:lpstr>PRoblemática</vt:lpstr>
      <vt:lpstr>Preguntas que nos surgen</vt:lpstr>
      <vt:lpstr>Dataset / Descripcion</vt:lpstr>
      <vt:lpstr>Dataset / Descripcion</vt:lpstr>
      <vt:lpstr>AnÁlisis variables</vt:lpstr>
      <vt:lpstr>AnÁlisis variables/ correlacion</vt:lpstr>
      <vt:lpstr>AnÁlisis variables</vt:lpstr>
      <vt:lpstr>AnÁlisis variables</vt:lpstr>
      <vt:lpstr>respuestas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Agua limpia</dc:title>
  <dc:creator>Marcelo Sanchez</dc:creator>
  <cp:lastModifiedBy>Marcelo Sanchez</cp:lastModifiedBy>
  <cp:revision>14</cp:revision>
  <dcterms:created xsi:type="dcterms:W3CDTF">2023-06-05T21:04:00Z</dcterms:created>
  <dcterms:modified xsi:type="dcterms:W3CDTF">2023-06-13T17:05:32Z</dcterms:modified>
</cp:coreProperties>
</file>